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Inconsolata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consolata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Inconsolat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gif>
</file>

<file path=ppt/media/image2.gif>
</file>

<file path=ppt/media/image20.png>
</file>

<file path=ppt/media/image21.gif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15660f604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15660f604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15660f604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815660f604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15660f604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15660f604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8146898ba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8146898ba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15660f604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15660f604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146898ba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146898ba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15660f604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815660f604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15660f604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15660f604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146898ba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8146898ba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15660f604_3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15660f604_3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15660f60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15660f60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815660f604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815660f604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15660f604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815660f604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815660f604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815660f604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15660f604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15660f604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15660f604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815660f604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146898b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8146898b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815660f604_3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815660f604_3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15660f604_3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15660f604_3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815660f604_1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815660f604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15660f604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15660f604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15660f604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15660f604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15660f604_1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815660f604_1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15660f604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15660f604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gif"/><Relationship Id="rId4" Type="http://schemas.openxmlformats.org/officeDocument/2006/relationships/image" Target="../media/image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gif"/><Relationship Id="rId4" Type="http://schemas.openxmlformats.org/officeDocument/2006/relationships/image" Target="../media/image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Relationship Id="rId4" Type="http://schemas.openxmlformats.org/officeDocument/2006/relationships/image" Target="../media/image1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3000" y="1621425"/>
            <a:ext cx="369425" cy="6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3">
            <a:alphaModFix/>
          </a:blip>
          <a:srcRect b="13020" l="0" r="29532" t="14562"/>
          <a:stretch/>
        </p:blipFill>
        <p:spPr>
          <a:xfrm>
            <a:off x="83725" y="134950"/>
            <a:ext cx="8180050" cy="487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/>
        </p:nvSpPr>
        <p:spPr>
          <a:xfrm>
            <a:off x="3799275" y="2032350"/>
            <a:ext cx="9537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highlight>
                  <a:srgbClr val="000000"/>
                </a:highlight>
              </a:rPr>
              <a:t>school</a:t>
            </a:r>
            <a:endParaRPr b="1" sz="120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3113475" y="2365775"/>
            <a:ext cx="6321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highlight>
                  <a:srgbClr val="000000"/>
                </a:highlight>
              </a:rPr>
              <a:t>friend</a:t>
            </a:r>
            <a:endParaRPr b="1" sz="120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2520550" y="2777675"/>
            <a:ext cx="6321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highlight>
                  <a:srgbClr val="000000"/>
                </a:highlight>
              </a:rPr>
              <a:t>help</a:t>
            </a:r>
            <a:endParaRPr b="1" sz="120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  <p:sp>
        <p:nvSpPr>
          <p:cNvPr id="123" name="Google Shape;123;p22"/>
          <p:cNvSpPr txBox="1"/>
          <p:nvPr/>
        </p:nvSpPr>
        <p:spPr>
          <a:xfrm>
            <a:off x="4594100" y="1645350"/>
            <a:ext cx="10482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highlight>
                  <a:srgbClr val="000000"/>
                </a:highlight>
              </a:rPr>
              <a:t>life</a:t>
            </a:r>
            <a:endParaRPr b="1" sz="120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4650" y="1539025"/>
            <a:ext cx="4861772" cy="3437057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/>
        </p:nvSpPr>
        <p:spPr>
          <a:xfrm>
            <a:off x="273925" y="3297825"/>
            <a:ext cx="34134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</a:rPr>
              <a:t>Building a Model</a:t>
            </a:r>
            <a:r>
              <a:rPr b="1" lang="en" sz="3000">
                <a:solidFill>
                  <a:srgbClr val="FFFFFF"/>
                </a:solidFill>
              </a:rPr>
              <a:t>  </a:t>
            </a:r>
            <a:endParaRPr b="1" sz="3000">
              <a:solidFill>
                <a:srgbClr val="FFFFFF"/>
              </a:solidFill>
            </a:endParaRPr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8000" y="3297825"/>
            <a:ext cx="369425" cy="7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/>
        </p:nvSpPr>
        <p:spPr>
          <a:xfrm>
            <a:off x="2686925" y="903000"/>
            <a:ext cx="19839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/>
              <a:t>TP</a:t>
            </a:r>
            <a:endParaRPr b="1" sz="9600"/>
          </a:p>
        </p:txBody>
      </p:sp>
      <p:sp>
        <p:nvSpPr>
          <p:cNvPr id="136" name="Google Shape;136;p24"/>
          <p:cNvSpPr txBox="1"/>
          <p:nvPr/>
        </p:nvSpPr>
        <p:spPr>
          <a:xfrm>
            <a:off x="4287125" y="903000"/>
            <a:ext cx="19839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  <a:highlight>
                  <a:srgbClr val="000000"/>
                </a:highlight>
              </a:rPr>
              <a:t>FN</a:t>
            </a:r>
            <a:endParaRPr b="1" sz="960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4287125" y="2350800"/>
            <a:ext cx="19839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/>
              <a:t>FN</a:t>
            </a:r>
            <a:endParaRPr b="1" sz="9600"/>
          </a:p>
        </p:txBody>
      </p:sp>
      <p:sp>
        <p:nvSpPr>
          <p:cNvPr id="138" name="Google Shape;138;p24"/>
          <p:cNvSpPr txBox="1"/>
          <p:nvPr/>
        </p:nvSpPr>
        <p:spPr>
          <a:xfrm>
            <a:off x="2660250" y="2361825"/>
            <a:ext cx="18930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  <a:highlight>
                  <a:srgbClr val="000000"/>
                </a:highlight>
              </a:rPr>
              <a:t>TN</a:t>
            </a:r>
            <a:endParaRPr b="1" sz="960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  <p:sp>
        <p:nvSpPr>
          <p:cNvPr id="139" name="Google Shape;139;p24"/>
          <p:cNvSpPr/>
          <p:nvPr/>
        </p:nvSpPr>
        <p:spPr>
          <a:xfrm>
            <a:off x="1294125" y="826050"/>
            <a:ext cx="1558475" cy="547575"/>
          </a:xfrm>
          <a:custGeom>
            <a:rect b="b" l="l" r="r" t="t"/>
            <a:pathLst>
              <a:path extrusionOk="0" h="21903" w="62339">
                <a:moveTo>
                  <a:pt x="0" y="0"/>
                </a:moveTo>
                <a:cubicBezTo>
                  <a:pt x="5250" y="3635"/>
                  <a:pt x="26397" y="20522"/>
                  <a:pt x="31500" y="21807"/>
                </a:cubicBezTo>
                <a:cubicBezTo>
                  <a:pt x="36603" y="23092"/>
                  <a:pt x="25479" y="7893"/>
                  <a:pt x="30619" y="7709"/>
                </a:cubicBezTo>
                <a:cubicBezTo>
                  <a:pt x="35759" y="7526"/>
                  <a:pt x="57052" y="18540"/>
                  <a:pt x="62339" y="20706"/>
                </a:cubicBezTo>
              </a:path>
            </a:pathLst>
          </a:custGeom>
          <a:noFill/>
          <a:ln cap="flat" cmpd="sng" w="19050">
            <a:solidFill>
              <a:srgbClr val="6FA8DC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" name="Google Shape;140;p24"/>
          <p:cNvSpPr txBox="1"/>
          <p:nvPr/>
        </p:nvSpPr>
        <p:spPr>
          <a:xfrm>
            <a:off x="289950" y="309275"/>
            <a:ext cx="20922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FA8DC"/>
                </a:solidFill>
                <a:latin typeface="Inconsolata"/>
                <a:ea typeface="Inconsolata"/>
                <a:cs typeface="Inconsolata"/>
                <a:sym typeface="Inconsolata"/>
              </a:rPr>
              <a:t>Model predicts </a:t>
            </a:r>
            <a:r>
              <a:rPr lang="en">
                <a:solidFill>
                  <a:srgbClr val="6FA8DC"/>
                </a:solidFill>
                <a:latin typeface="Inconsolata"/>
                <a:ea typeface="Inconsolata"/>
                <a:cs typeface="Inconsolata"/>
                <a:sym typeface="Inconsolata"/>
              </a:rPr>
              <a:t>“suicide” correctly</a:t>
            </a:r>
            <a:endParaRPr>
              <a:solidFill>
                <a:srgbClr val="6FA8DC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41" name="Google Shape;141;p24"/>
          <p:cNvSpPr/>
          <p:nvPr/>
        </p:nvSpPr>
        <p:spPr>
          <a:xfrm>
            <a:off x="5881425" y="3403300"/>
            <a:ext cx="1723675" cy="572725"/>
          </a:xfrm>
          <a:custGeom>
            <a:rect b="b" l="l" r="r" t="t"/>
            <a:pathLst>
              <a:path extrusionOk="0" h="22909" w="68947">
                <a:moveTo>
                  <a:pt x="0" y="0"/>
                </a:moveTo>
                <a:cubicBezTo>
                  <a:pt x="8701" y="3525"/>
                  <a:pt x="43138" y="18320"/>
                  <a:pt x="52206" y="21147"/>
                </a:cubicBezTo>
                <a:cubicBezTo>
                  <a:pt x="61274" y="23974"/>
                  <a:pt x="51619" y="16667"/>
                  <a:pt x="54409" y="16961"/>
                </a:cubicBezTo>
                <a:cubicBezTo>
                  <a:pt x="57199" y="17255"/>
                  <a:pt x="66524" y="21918"/>
                  <a:pt x="68947" y="22909"/>
                </a:cubicBezTo>
              </a:path>
            </a:pathLst>
          </a:cu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2" name="Google Shape;142;p24"/>
          <p:cNvSpPr txBox="1"/>
          <p:nvPr/>
        </p:nvSpPr>
        <p:spPr>
          <a:xfrm>
            <a:off x="7070950" y="3915450"/>
            <a:ext cx="20922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  <a:latin typeface="Inconsolata"/>
                <a:ea typeface="Inconsolata"/>
                <a:cs typeface="Inconsolata"/>
                <a:sym typeface="Inconsolata"/>
              </a:rPr>
              <a:t>Model predicts “depression” wrongly. It was actually “suicide. </a:t>
            </a:r>
            <a:endParaRPr>
              <a:solidFill>
                <a:srgbClr val="E06666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/>
        </p:nvSpPr>
        <p:spPr>
          <a:xfrm>
            <a:off x="2123425" y="598200"/>
            <a:ext cx="25473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/>
              <a:t>TP</a:t>
            </a:r>
            <a:endParaRPr b="1" sz="12000"/>
          </a:p>
        </p:txBody>
      </p:sp>
      <p:sp>
        <p:nvSpPr>
          <p:cNvPr id="148" name="Google Shape;148;p25"/>
          <p:cNvSpPr txBox="1"/>
          <p:nvPr/>
        </p:nvSpPr>
        <p:spPr>
          <a:xfrm>
            <a:off x="4287125" y="903000"/>
            <a:ext cx="19839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  <a:highlight>
                  <a:srgbClr val="000000"/>
                </a:highlight>
              </a:rPr>
              <a:t>FN</a:t>
            </a:r>
            <a:endParaRPr b="1" sz="960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  <p:sp>
        <p:nvSpPr>
          <p:cNvPr id="149" name="Google Shape;149;p25"/>
          <p:cNvSpPr txBox="1"/>
          <p:nvPr/>
        </p:nvSpPr>
        <p:spPr>
          <a:xfrm>
            <a:off x="4287125" y="2350800"/>
            <a:ext cx="19839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FN</a:t>
            </a:r>
            <a:endParaRPr b="1" sz="6000"/>
          </a:p>
        </p:txBody>
      </p:sp>
      <p:sp>
        <p:nvSpPr>
          <p:cNvPr id="150" name="Google Shape;150;p25"/>
          <p:cNvSpPr txBox="1"/>
          <p:nvPr/>
        </p:nvSpPr>
        <p:spPr>
          <a:xfrm>
            <a:off x="2660250" y="2361825"/>
            <a:ext cx="18930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  <a:highlight>
                  <a:srgbClr val="000000"/>
                </a:highlight>
              </a:rPr>
              <a:t>TN</a:t>
            </a:r>
            <a:endParaRPr b="1" sz="960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0100"/>
            <a:ext cx="9143999" cy="320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6"/>
          <p:cNvSpPr/>
          <p:nvPr/>
        </p:nvSpPr>
        <p:spPr>
          <a:xfrm>
            <a:off x="4452375" y="951175"/>
            <a:ext cx="3163200" cy="3203100"/>
          </a:xfrm>
          <a:prstGeom prst="rect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6"/>
          <p:cNvSpPr txBox="1"/>
          <p:nvPr/>
        </p:nvSpPr>
        <p:spPr>
          <a:xfrm>
            <a:off x="1550175" y="390050"/>
            <a:ext cx="2840400" cy="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SELECTION</a:t>
            </a:r>
            <a:endParaRPr sz="24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58" name="Google Shape;158;p26"/>
          <p:cNvSpPr txBox="1"/>
          <p:nvPr/>
        </p:nvSpPr>
        <p:spPr>
          <a:xfrm>
            <a:off x="69450" y="29275"/>
            <a:ext cx="31362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MODEL</a:t>
            </a:r>
            <a:endParaRPr b="1" sz="6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0100"/>
            <a:ext cx="9143999" cy="320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/>
          <p:nvPr/>
        </p:nvSpPr>
        <p:spPr>
          <a:xfrm>
            <a:off x="33309" y="2272700"/>
            <a:ext cx="9077400" cy="478500"/>
          </a:xfrm>
          <a:prstGeom prst="rect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7"/>
          <p:cNvSpPr/>
          <p:nvPr/>
        </p:nvSpPr>
        <p:spPr>
          <a:xfrm>
            <a:off x="33309" y="1268825"/>
            <a:ext cx="9077400" cy="478500"/>
          </a:xfrm>
          <a:prstGeom prst="rect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7"/>
          <p:cNvSpPr txBox="1"/>
          <p:nvPr/>
        </p:nvSpPr>
        <p:spPr>
          <a:xfrm>
            <a:off x="1550175" y="390050"/>
            <a:ext cx="2840400" cy="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SELECTION</a:t>
            </a:r>
            <a:endParaRPr sz="24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67" name="Google Shape;167;p27"/>
          <p:cNvSpPr txBox="1"/>
          <p:nvPr/>
        </p:nvSpPr>
        <p:spPr>
          <a:xfrm>
            <a:off x="69450" y="29275"/>
            <a:ext cx="31362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MODEL</a:t>
            </a:r>
            <a:endParaRPr b="1" sz="6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/>
        </p:nvSpPr>
        <p:spPr>
          <a:xfrm>
            <a:off x="119550" y="2471825"/>
            <a:ext cx="8904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Comparison of models:</a:t>
            </a:r>
            <a:endParaRPr sz="18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consolata"/>
              <a:buChar char="-"/>
            </a:pP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Naïve Bayes assumes all the features to be conditionally independent. </a:t>
            </a:r>
            <a:endParaRPr sz="18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consolata"/>
              <a:buChar char="-"/>
            </a:pP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Logistic regression typically works reasonably well even when some of the variables are correlated.</a:t>
            </a:r>
            <a:endParaRPr sz="18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Why Multinomial Naive Bayes then?</a:t>
            </a:r>
            <a:endParaRPr sz="18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consolata"/>
              <a:buChar char="-"/>
            </a:pP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Best parameter for Tfidf Vectorizer: max_df = 0.45</a:t>
            </a:r>
            <a:endParaRPr sz="18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65A5F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65A5F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73" name="Google Shape;1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0"/>
            <a:ext cx="8845401" cy="737117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8"/>
          <p:cNvSpPr txBox="1"/>
          <p:nvPr/>
        </p:nvSpPr>
        <p:spPr>
          <a:xfrm>
            <a:off x="589075" y="189750"/>
            <a:ext cx="60531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consolata"/>
              <a:buChar char="+"/>
            </a:pPr>
            <a:r>
              <a:rPr lang="en" sz="24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MULTINOMIAL NAIVE BAYES</a:t>
            </a:r>
            <a:endParaRPr sz="24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75" name="Google Shape;175;p28"/>
          <p:cNvSpPr txBox="1"/>
          <p:nvPr/>
        </p:nvSpPr>
        <p:spPr>
          <a:xfrm>
            <a:off x="69450" y="29275"/>
            <a:ext cx="27471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TF-IDF</a:t>
            </a:r>
            <a:endParaRPr b="1" sz="6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28062" l="0" r="0" t="0"/>
          <a:stretch/>
        </p:blipFill>
        <p:spPr>
          <a:xfrm>
            <a:off x="178975" y="1029575"/>
            <a:ext cx="8659324" cy="387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9"/>
          <p:cNvSpPr txBox="1"/>
          <p:nvPr/>
        </p:nvSpPr>
        <p:spPr>
          <a:xfrm>
            <a:off x="3248625" y="168675"/>
            <a:ext cx="28404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FALSE NEGATIVES</a:t>
            </a:r>
            <a:endParaRPr sz="24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82" name="Google Shape;182;p29"/>
          <p:cNvSpPr txBox="1"/>
          <p:nvPr/>
        </p:nvSpPr>
        <p:spPr>
          <a:xfrm>
            <a:off x="69450" y="29275"/>
            <a:ext cx="43629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ANALYSING</a:t>
            </a:r>
            <a:endParaRPr b="1" sz="4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3250" y="1143000"/>
            <a:ext cx="5578800" cy="382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5925" y="1130600"/>
            <a:ext cx="4246825" cy="370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/>
        </p:nvSpPr>
        <p:spPr>
          <a:xfrm>
            <a:off x="273925" y="3221625"/>
            <a:ext cx="73365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</a:rPr>
              <a:t>Victoria’s Diary  </a:t>
            </a:r>
            <a:endParaRPr b="1" sz="3000">
              <a:solidFill>
                <a:srgbClr val="FFFFFF"/>
              </a:solidFill>
            </a:endParaRPr>
          </a:p>
        </p:txBody>
      </p:sp>
      <p:pic>
        <p:nvPicPr>
          <p:cNvPr id="194" name="Google Shape;19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3875" y="685800"/>
            <a:ext cx="4852923" cy="343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2825" y="3275300"/>
            <a:ext cx="369425" cy="6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1000" y="1696550"/>
            <a:ext cx="6096000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2"/>
          <p:cNvPicPr preferRelativeResize="0"/>
          <p:nvPr/>
        </p:nvPicPr>
        <p:blipFill rotWithShape="1">
          <a:blip r:embed="rId3">
            <a:alphaModFix/>
          </a:blip>
          <a:srcRect b="0" l="0" r="0" t="13404"/>
          <a:stretch/>
        </p:blipFill>
        <p:spPr>
          <a:xfrm>
            <a:off x="145375" y="373100"/>
            <a:ext cx="8777253" cy="419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/>
        </p:nvSpPr>
        <p:spPr>
          <a:xfrm>
            <a:off x="4565600" y="52975"/>
            <a:ext cx="36963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“</a:t>
            </a: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I've known that I will never have a dazzling life...with the grades I get”</a:t>
            </a:r>
            <a:endParaRPr sz="18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206" name="Google Shape;206;p33"/>
          <p:cNvSpPr txBox="1"/>
          <p:nvPr/>
        </p:nvSpPr>
        <p:spPr>
          <a:xfrm>
            <a:off x="69450" y="257875"/>
            <a:ext cx="57183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STAGE 1: FALLING SHORT OF EXPECTATIONS</a:t>
            </a:r>
            <a:endParaRPr b="1" sz="3000"/>
          </a:p>
        </p:txBody>
      </p:sp>
      <p:sp>
        <p:nvSpPr>
          <p:cNvPr id="207" name="Google Shape;207;p33"/>
          <p:cNvSpPr txBox="1"/>
          <p:nvPr/>
        </p:nvSpPr>
        <p:spPr>
          <a:xfrm>
            <a:off x="3965400" y="1896413"/>
            <a:ext cx="5178600" cy="11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STAGE 3: HIGH SELF-AWARENESS</a:t>
            </a:r>
            <a:endParaRPr/>
          </a:p>
        </p:txBody>
      </p:sp>
      <p:sp>
        <p:nvSpPr>
          <p:cNvPr id="208" name="Google Shape;208;p33"/>
          <p:cNvSpPr txBox="1"/>
          <p:nvPr/>
        </p:nvSpPr>
        <p:spPr>
          <a:xfrm>
            <a:off x="152400" y="4038600"/>
            <a:ext cx="5178600" cy="11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STAGE 6: 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DISINHIBITION</a:t>
            </a:r>
            <a:endParaRPr/>
          </a:p>
        </p:txBody>
      </p:sp>
      <p:sp>
        <p:nvSpPr>
          <p:cNvPr id="209" name="Google Shape;209;p33"/>
          <p:cNvSpPr txBox="1"/>
          <p:nvPr/>
        </p:nvSpPr>
        <p:spPr>
          <a:xfrm>
            <a:off x="1228950" y="1846225"/>
            <a:ext cx="52041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“</a:t>
            </a: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[During PE] I get to show my un-sportiness and unpopularity... the only people who are in it are popular high-achievers.</a:t>
            </a: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”</a:t>
            </a:r>
            <a:endParaRPr sz="18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210" name="Google Shape;210;p33"/>
          <p:cNvSpPr txBox="1"/>
          <p:nvPr/>
        </p:nvSpPr>
        <p:spPr>
          <a:xfrm>
            <a:off x="714750" y="3786775"/>
            <a:ext cx="57183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“I got the lift to the top and wanted to just look down and see how high it was .... </a:t>
            </a:r>
            <a:endParaRPr sz="18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Suddenly, I just ... wanted </a:t>
            </a:r>
            <a:endParaRPr sz="18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to be dead.”</a:t>
            </a:r>
            <a:endParaRPr sz="18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105804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/>
        </p:nvSpPr>
        <p:spPr>
          <a:xfrm>
            <a:off x="273925" y="2307225"/>
            <a:ext cx="18168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</a:rPr>
              <a:t>The End</a:t>
            </a:r>
            <a:r>
              <a:rPr b="1" lang="en" sz="3000">
                <a:solidFill>
                  <a:srgbClr val="FFFFFF"/>
                </a:solidFill>
              </a:rPr>
              <a:t>  </a:t>
            </a:r>
            <a:endParaRPr b="1" sz="3000">
              <a:solidFill>
                <a:srgbClr val="FFFFFF"/>
              </a:solidFill>
            </a:endParaRPr>
          </a:p>
        </p:txBody>
      </p:sp>
      <p:pic>
        <p:nvPicPr>
          <p:cNvPr id="221" name="Google Shape;22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3625" y="2360900"/>
            <a:ext cx="369425" cy="6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6"/>
          <p:cNvPicPr preferRelativeResize="0"/>
          <p:nvPr/>
        </p:nvPicPr>
        <p:blipFill rotWithShape="1">
          <a:blip r:embed="rId3">
            <a:alphaModFix/>
          </a:blip>
          <a:srcRect b="0" l="0" r="0" t="23271"/>
          <a:stretch/>
        </p:blipFill>
        <p:spPr>
          <a:xfrm>
            <a:off x="-38223" y="259500"/>
            <a:ext cx="9205273" cy="2488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6"/>
          <p:cNvPicPr preferRelativeResize="0"/>
          <p:nvPr/>
        </p:nvPicPr>
        <p:blipFill rotWithShape="1">
          <a:blip r:embed="rId4">
            <a:alphaModFix/>
          </a:blip>
          <a:srcRect b="0" l="0" r="0" t="29631"/>
          <a:stretch/>
        </p:blipFill>
        <p:spPr>
          <a:xfrm>
            <a:off x="-67200" y="2500678"/>
            <a:ext cx="9160512" cy="2269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575" y="-1863250"/>
            <a:ext cx="9496102" cy="733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8813" y="152400"/>
            <a:ext cx="508638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/>
        </p:nvSpPr>
        <p:spPr>
          <a:xfrm>
            <a:off x="83300" y="1528950"/>
            <a:ext cx="8559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Inconsolata"/>
                <a:ea typeface="Inconsolata"/>
                <a:cs typeface="Inconsolata"/>
                <a:sym typeface="Inconsolata"/>
              </a:rPr>
              <a:t>...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Inconsolata"/>
                <a:ea typeface="Inconsolata"/>
                <a:cs typeface="Inconsolata"/>
                <a:sym typeface="Inconsolata"/>
              </a:rPr>
              <a:t>suicidal ideation, in the absence of another diagnosis, is quintessentially associated with major clinical depression. 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Inconsolata"/>
                <a:ea typeface="Inconsolata"/>
                <a:cs typeface="Inconsolata"/>
                <a:sym typeface="Inconsolata"/>
              </a:rPr>
              <a:t>Yet, </a:t>
            </a: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most depressed patients do not die by suicide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Inconsolata"/>
                <a:ea typeface="Inconsolata"/>
                <a:cs typeface="Inconsolata"/>
                <a:sym typeface="Inconsolata"/>
              </a:rPr>
              <a:t> ,and many of them never experience suicidal ideation even in the most severe depressing scenario.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highlight>
                  <a:srgbClr val="FFFFFF"/>
                </a:highlight>
                <a:latin typeface="Inconsolata"/>
                <a:ea typeface="Inconsolata"/>
                <a:cs typeface="Inconsolata"/>
                <a:sym typeface="Inconsolata"/>
              </a:rPr>
              <a:t>  </a:t>
            </a:r>
            <a:r>
              <a:rPr i="1" lang="en" sz="1800">
                <a:solidFill>
                  <a:schemeClr val="dk1"/>
                </a:solidFill>
                <a:highlight>
                  <a:srgbClr val="FFFFFF"/>
                </a:highlight>
                <a:latin typeface="Inconsolata"/>
                <a:ea typeface="Inconsolata"/>
                <a:cs typeface="Inconsolata"/>
                <a:sym typeface="Inconsolata"/>
              </a:rPr>
              <a:t>Annals of General Psychiatry</a:t>
            </a:r>
            <a:endParaRPr i="1" sz="1800">
              <a:solidFill>
                <a:schemeClr val="dk1"/>
              </a:solidFill>
              <a:highlight>
                <a:srgbClr val="FFFFFF"/>
              </a:highlight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0" name="Google Shape;70;p16"/>
          <p:cNvSpPr txBox="1"/>
          <p:nvPr/>
        </p:nvSpPr>
        <p:spPr>
          <a:xfrm>
            <a:off x="1942200" y="33650"/>
            <a:ext cx="2768400" cy="10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depression </a:t>
            </a:r>
            <a:endParaRPr b="1" sz="3000"/>
          </a:p>
        </p:txBody>
      </p:sp>
      <p:sp>
        <p:nvSpPr>
          <p:cNvPr id="71" name="Google Shape;71;p16"/>
          <p:cNvSpPr txBox="1"/>
          <p:nvPr/>
        </p:nvSpPr>
        <p:spPr>
          <a:xfrm>
            <a:off x="4876800" y="609600"/>
            <a:ext cx="30000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Suicide</a:t>
            </a:r>
            <a:endParaRPr/>
          </a:p>
        </p:txBody>
      </p:sp>
      <p:sp>
        <p:nvSpPr>
          <p:cNvPr id="72" name="Google Shape;72;p16"/>
          <p:cNvSpPr txBox="1"/>
          <p:nvPr/>
        </p:nvSpPr>
        <p:spPr>
          <a:xfrm>
            <a:off x="4114800" y="304800"/>
            <a:ext cx="5178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&amp;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/>
        </p:nvSpPr>
        <p:spPr>
          <a:xfrm>
            <a:off x="1942200" y="33650"/>
            <a:ext cx="2768400" cy="10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depression </a:t>
            </a:r>
            <a:endParaRPr b="1" sz="3000"/>
          </a:p>
        </p:txBody>
      </p:sp>
      <p:sp>
        <p:nvSpPr>
          <p:cNvPr id="78" name="Google Shape;78;p17"/>
          <p:cNvSpPr txBox="1"/>
          <p:nvPr/>
        </p:nvSpPr>
        <p:spPr>
          <a:xfrm>
            <a:off x="4876800" y="609600"/>
            <a:ext cx="30000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SuicideWatch</a:t>
            </a:r>
            <a:endParaRPr/>
          </a:p>
        </p:txBody>
      </p:sp>
      <p:sp>
        <p:nvSpPr>
          <p:cNvPr id="79" name="Google Shape;79;p17"/>
          <p:cNvSpPr txBox="1"/>
          <p:nvPr/>
        </p:nvSpPr>
        <p:spPr>
          <a:xfrm>
            <a:off x="4114800" y="304800"/>
            <a:ext cx="5178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&amp;</a:t>
            </a:r>
            <a:endParaRPr/>
          </a:p>
        </p:txBody>
      </p:sp>
      <p:sp>
        <p:nvSpPr>
          <p:cNvPr id="80" name="Google Shape;80;p17"/>
          <p:cNvSpPr txBox="1"/>
          <p:nvPr/>
        </p:nvSpPr>
        <p:spPr>
          <a:xfrm>
            <a:off x="1627725" y="33650"/>
            <a:ext cx="4896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r</a:t>
            </a:r>
            <a:r>
              <a:rPr b="1" lang="en" sz="3000">
                <a:solidFill>
                  <a:schemeClr val="dk1"/>
                </a:solidFill>
              </a:rPr>
              <a:t>/</a:t>
            </a:r>
            <a:endParaRPr/>
          </a:p>
        </p:txBody>
      </p:sp>
      <p:sp>
        <p:nvSpPr>
          <p:cNvPr id="81" name="Google Shape;81;p17"/>
          <p:cNvSpPr txBox="1"/>
          <p:nvPr/>
        </p:nvSpPr>
        <p:spPr>
          <a:xfrm>
            <a:off x="4545325" y="609600"/>
            <a:ext cx="4896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r/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1225" y="1417500"/>
            <a:ext cx="3776050" cy="216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949" y="1411200"/>
            <a:ext cx="3707950" cy="199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4800" y="3274425"/>
            <a:ext cx="369425" cy="64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7650" y="1091225"/>
            <a:ext cx="4115409" cy="29930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121525" y="2916825"/>
            <a:ext cx="73365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</a:rPr>
              <a:t>Data Cleaning/ Preprocessing</a:t>
            </a:r>
            <a:r>
              <a:rPr b="1" lang="en" sz="3000">
                <a:solidFill>
                  <a:srgbClr val="FFFFFF"/>
                </a:solidFill>
              </a:rPr>
              <a:t>  </a:t>
            </a:r>
            <a:endParaRPr b="1"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 rotWithShape="1">
          <a:blip r:embed="rId3">
            <a:alphaModFix/>
          </a:blip>
          <a:srcRect b="20988" l="19905" r="39734" t="43134"/>
          <a:stretch/>
        </p:blipFill>
        <p:spPr>
          <a:xfrm>
            <a:off x="128600" y="1347788"/>
            <a:ext cx="5743574" cy="287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 rotWithShape="1">
          <a:blip r:embed="rId4">
            <a:alphaModFix/>
          </a:blip>
          <a:srcRect b="26389" l="20311" r="55664" t="37361"/>
          <a:stretch/>
        </p:blipFill>
        <p:spPr>
          <a:xfrm>
            <a:off x="5830050" y="1374575"/>
            <a:ext cx="3320294" cy="281817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 txBox="1"/>
          <p:nvPr/>
        </p:nvSpPr>
        <p:spPr>
          <a:xfrm>
            <a:off x="2171300" y="542450"/>
            <a:ext cx="1152600" cy="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CELL</a:t>
            </a:r>
            <a:endParaRPr sz="24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98" name="Google Shape;98;p19"/>
          <p:cNvSpPr txBox="1"/>
          <p:nvPr/>
        </p:nvSpPr>
        <p:spPr>
          <a:xfrm>
            <a:off x="69450" y="29275"/>
            <a:ext cx="31362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EMPTY</a:t>
            </a:r>
            <a:endParaRPr b="1" sz="6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 rotWithShape="1">
          <a:blip r:embed="rId3">
            <a:alphaModFix/>
          </a:blip>
          <a:srcRect b="20988" l="19905" r="39734" t="43134"/>
          <a:stretch/>
        </p:blipFill>
        <p:spPr>
          <a:xfrm>
            <a:off x="128600" y="1347788"/>
            <a:ext cx="5743574" cy="287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 rotWithShape="1">
          <a:blip r:embed="rId4">
            <a:alphaModFix/>
          </a:blip>
          <a:srcRect b="26389" l="20311" r="55664" t="37361"/>
          <a:stretch/>
        </p:blipFill>
        <p:spPr>
          <a:xfrm>
            <a:off x="5830050" y="1374575"/>
            <a:ext cx="3320294" cy="281817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/>
        </p:nvSpPr>
        <p:spPr>
          <a:xfrm>
            <a:off x="2171300" y="542450"/>
            <a:ext cx="1152600" cy="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CELL</a:t>
            </a:r>
            <a:endParaRPr sz="24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06" name="Google Shape;106;p20"/>
          <p:cNvSpPr txBox="1"/>
          <p:nvPr/>
        </p:nvSpPr>
        <p:spPr>
          <a:xfrm>
            <a:off x="69450" y="29275"/>
            <a:ext cx="31362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EMPTY</a:t>
            </a:r>
            <a:endParaRPr b="1" sz="6000"/>
          </a:p>
        </p:txBody>
      </p:sp>
      <p:sp>
        <p:nvSpPr>
          <p:cNvPr id="107" name="Google Shape;107;p20"/>
          <p:cNvSpPr txBox="1"/>
          <p:nvPr/>
        </p:nvSpPr>
        <p:spPr>
          <a:xfrm>
            <a:off x="2323700" y="542450"/>
            <a:ext cx="4354200" cy="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=</a:t>
            </a:r>
            <a:r>
              <a:rPr lang="en" sz="24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" sz="2400">
                <a:solidFill>
                  <a:srgbClr val="FFFFFF"/>
                </a:solidFill>
                <a:highlight>
                  <a:srgbClr val="000000"/>
                </a:highlight>
                <a:latin typeface="Inconsolata"/>
                <a:ea typeface="Inconsolata"/>
                <a:cs typeface="Inconsolata"/>
                <a:sym typeface="Inconsolata"/>
              </a:rPr>
              <a:t>“WHAT SHOULD I DO?”</a:t>
            </a:r>
            <a:endParaRPr sz="2400">
              <a:solidFill>
                <a:srgbClr val="FFFFFF"/>
              </a:solidFill>
              <a:highlight>
                <a:srgbClr val="000000"/>
              </a:highlight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8734" y="952175"/>
            <a:ext cx="4305650" cy="418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 rotWithShape="1">
          <a:blip r:embed="rId4">
            <a:alphaModFix/>
          </a:blip>
          <a:srcRect b="93756" l="0" r="0" t="0"/>
          <a:stretch/>
        </p:blipFill>
        <p:spPr>
          <a:xfrm>
            <a:off x="0" y="0"/>
            <a:ext cx="4788724" cy="503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52275"/>
            <a:ext cx="4788724" cy="478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